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0" d="100"/>
          <a:sy n="120" d="100"/>
        </p:scale>
        <p:origin x="1326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15268"/>
            <a:ext cx="6858000" cy="681952"/>
          </a:xfrm>
        </p:spPr>
        <p:txBody>
          <a:bodyPr/>
          <a:lstStyle/>
          <a:p>
            <a:r>
              <a:rPr lang="en-US" sz="2400" dirty="0"/>
              <a:t>Grandezze, Rappresentazione, Vettori, Forze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31/07/2023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B9579-3CAB-222C-301C-590F0DB3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Cifre significative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C50EC2-44D0-4BB8-2CEB-AAE9B36E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10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E331316-CAB0-FD6A-3452-AC926F8F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425"/>
            <a:ext cx="9144000" cy="15009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0A870E6-2E5C-9D05-A5CE-7F9253CA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53" y="2629030"/>
            <a:ext cx="6088339" cy="128685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A5192BF-4D36-CEC9-ED92-A36BEBF49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6" y="3915884"/>
            <a:ext cx="8085295" cy="21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4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8AB84-E255-3812-8322-11C02CBE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Cifre significative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DBEECC-B5E8-2B0F-0340-A6D522678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11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881C82F-0132-712F-20A1-CAA7C9CB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536"/>
            <a:ext cx="9144000" cy="39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39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22945-2F06-ADC7-0A78-D2F9876D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Vettori e scalari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EB037F-9B95-8822-90BE-7419B170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91" y="1390511"/>
            <a:ext cx="7886700" cy="435133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Scalari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Grandezze caratterizzate dal loro valore (</a:t>
            </a:r>
            <a:r>
              <a:rPr lang="it-IT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intensità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it-IT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Esempi: tempo, lunghezza, massa, temperatura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it-I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Vettori</a:t>
            </a:r>
            <a:r>
              <a:rPr lang="it-IT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 Grandezze caratterizzate da un </a:t>
            </a:r>
            <a:r>
              <a:rPr lang="it-IT" sz="18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valore</a:t>
            </a:r>
            <a:r>
              <a:rPr lang="it-IT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it-IT" sz="18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direzione</a:t>
            </a:r>
            <a:r>
              <a:rPr lang="it-IT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e </a:t>
            </a:r>
            <a:r>
              <a:rPr lang="it-IT" sz="18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verso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1100" dirty="0"/>
              <a:t>Il </a:t>
            </a:r>
            <a:r>
              <a:rPr lang="it-IT" sz="1100" u="sng" dirty="0"/>
              <a:t>modulo</a:t>
            </a:r>
            <a:r>
              <a:rPr lang="it-IT" sz="1100" dirty="0"/>
              <a:t> o intensità del vettore è proporzionale alla lunghezza della freccia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1100" dirty="0"/>
              <a:t>La </a:t>
            </a:r>
            <a:r>
              <a:rPr lang="it-IT" sz="1100" u="sng" dirty="0"/>
              <a:t>direzione</a:t>
            </a:r>
            <a:r>
              <a:rPr lang="it-IT" sz="1100" dirty="0"/>
              <a:t> del vettore è la retta su cui il vettore giace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1100" dirty="0"/>
              <a:t>Il </a:t>
            </a:r>
            <a:r>
              <a:rPr lang="it-IT" sz="1100" u="sng" dirty="0"/>
              <a:t>verso</a:t>
            </a:r>
            <a:r>
              <a:rPr lang="it-IT" sz="1100" dirty="0"/>
              <a:t> del vettore è quello indicato dalla freccia</a:t>
            </a:r>
            <a:endParaRPr lang="it-I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it-IT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79C17B-FC18-C079-409E-70477EF10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12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5892539-0410-8A61-AE30-678CB66A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44" y="3429000"/>
            <a:ext cx="3292125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9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B29D7-F78B-56E0-442F-253D66F6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 di vettori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FFD385-362F-14CE-475A-467776EA6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13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AB347CA-0E0D-E7E6-98C4-C1D9E4EA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39" y="1651787"/>
            <a:ext cx="6658837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5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B29D7-F78B-56E0-442F-253D66F6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 di vettori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FFD385-362F-14CE-475A-467776EA6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14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3" name="Immagine 2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433CED87-26C1-AF1B-D873-A1B07024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99" y="1728166"/>
            <a:ext cx="5224602" cy="35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9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B29D7-F78B-56E0-442F-253D66F6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 di vettori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FFD385-362F-14CE-475A-467776EA6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15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B680053-5607-84F0-F79E-06D8D8BF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5" y="1466573"/>
            <a:ext cx="5169097" cy="44031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6E07A68-8626-3977-18A5-A1043364A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15" y="2730371"/>
            <a:ext cx="1516511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6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coi vettori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277485-51C3-A32D-574D-0D880DA4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16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2D2387-550F-75B8-E6E0-7CEF0AAD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4" y="1388978"/>
            <a:ext cx="7292972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(1/7)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277485-51C3-A32D-574D-0D880DA4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17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61D555-568F-1CE3-C8FE-7B0E2C52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74" y="1647941"/>
            <a:ext cx="3925785" cy="6420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412EA6-22DA-D0C7-1B38-43F6D6D8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28" y="1483258"/>
            <a:ext cx="2270957" cy="243099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162EA58-8539-16B2-4B2C-6D8282598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74" y="2823493"/>
            <a:ext cx="4768753" cy="30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02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(2/7)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277485-51C3-A32D-574D-0D880DA4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18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C23A4D-4494-C00E-2DF0-1D81E877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99" y="1412532"/>
            <a:ext cx="2827265" cy="34445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A3AA0E-CFCB-F197-9741-93036F5E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2" y="1412533"/>
            <a:ext cx="5552077" cy="12352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9FCBA4C-AC6C-E25B-017C-C643489D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2" y="3005591"/>
            <a:ext cx="5552077" cy="28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86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(3/7)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277485-51C3-A32D-574D-0D880DA4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19</a:t>
            </a:fld>
            <a:r>
              <a:rPr lang="en-US" dirty="0"/>
              <a:t> of XX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EF703F-ECA9-7DAD-CF68-8A6ADDCB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5" y="1555188"/>
            <a:ext cx="5213365" cy="17436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DF591AF-875E-47FC-367D-350CFD8E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520" y="1287187"/>
            <a:ext cx="2744694" cy="22670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D2C2775-AEE3-B3D6-B54B-FD0DAC925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8" y="3866872"/>
            <a:ext cx="5241752" cy="8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6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Sistema Internazionale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7865E770-7D74-B234-EE58-547898FC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913117"/>
            <a:ext cx="4122420" cy="2872740"/>
          </a:xfrm>
          <a:prstGeom prst="rect">
            <a:avLst/>
          </a:prstGeom>
        </p:spPr>
      </p:pic>
      <p:pic>
        <p:nvPicPr>
          <p:cNvPr id="6" name="Immagine 5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109D369E-C677-DE42-40E5-D3AB3E86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0" y="1272540"/>
            <a:ext cx="369570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9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(4/7)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277485-51C3-A32D-574D-0D880DA4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20</a:t>
            </a:fld>
            <a:r>
              <a:rPr lang="en-US" dirty="0"/>
              <a:t> of XX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DA2B0-8371-63DD-63EC-380FBD5B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1" y="1737756"/>
            <a:ext cx="5520121" cy="338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46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(5/7)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277485-51C3-A32D-574D-0D880DA4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21</a:t>
            </a:fld>
            <a:r>
              <a:rPr lang="en-US" dirty="0"/>
              <a:t> of XX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40771A-E4FE-F77D-E7F0-7DE23F0A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8" y="1523661"/>
            <a:ext cx="6706181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1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(6/7)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277485-51C3-A32D-574D-0D880DA4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22</a:t>
            </a:fld>
            <a:r>
              <a:rPr lang="en-US" dirty="0"/>
              <a:t> of XX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40771A-E4FE-F77D-E7F0-7DE23F0A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8" y="1523661"/>
            <a:ext cx="6706181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6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FED9C-ACC8-FBCC-55F1-E7834C1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coi vettori (7/7)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277485-51C3-A32D-574D-0D880DA44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23</a:t>
            </a:fld>
            <a:r>
              <a:rPr lang="en-US" dirty="0"/>
              <a:t> of XX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7C69BFC-E68A-B975-FEA4-DD98A50A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3" y="1289296"/>
            <a:ext cx="6602529" cy="48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BAE33B-4579-050D-00E5-EB75F6BD6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24</a:t>
            </a:fld>
            <a:r>
              <a:rPr lang="en-US"/>
              <a:t> of XX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DF8C73D-27A0-4040-BE55-A04B9E4BDB79}"/>
                  </a:ext>
                </a:extLst>
              </p:cNvPr>
              <p:cNvSpPr txBox="1"/>
              <p:nvPr/>
            </p:nvSpPr>
            <p:spPr>
              <a:xfrm>
                <a:off x="687788" y="1515020"/>
                <a:ext cx="77684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La </a:t>
                </a:r>
                <a:r>
                  <a:rPr lang="it-IT" b="1" i="0" dirty="0">
                    <a:solidFill>
                      <a:srgbClr val="000000"/>
                    </a:solidFill>
                    <a:effectLst/>
                  </a:rPr>
                  <a:t>forza</a:t>
                </a:r>
                <a:r>
                  <a:rPr lang="it-IT" b="0" i="0" dirty="0">
                    <a:solidFill>
                      <a:srgbClr val="000000"/>
                    </a:solidFill>
                    <a:effectLst/>
                  </a:rPr>
                  <a:t> (F) è una grandezza che esprime l’interazione tra i corpi. Misura la variazione di uno stato di quiete o di moto di un punto materiale.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000000"/>
                    </a:solidFill>
                  </a:rPr>
                  <a:t>Si misura in </a:t>
                </a:r>
                <a:r>
                  <a:rPr lang="it-IT" i="1" dirty="0">
                    <a:solidFill>
                      <a:srgbClr val="000000"/>
                    </a:solidFill>
                  </a:rPr>
                  <a:t>newton </a:t>
                </a:r>
                <a:r>
                  <a:rPr lang="it-IT" dirty="0">
                    <a:solidFill>
                      <a:srgbClr val="000000"/>
                    </a:solidFill>
                  </a:rPr>
                  <a:t>(N) </a:t>
                </a:r>
                <a:r>
                  <a:rPr lang="it-IT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N</m:t>
                    </m:r>
                    <m: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kg</m:t>
                    </m:r>
                    <m:r>
                      <a:rPr lang="it-IT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∗</m:t>
                    </m:r>
                    <m:sSup>
                      <m:sSupPr>
                        <m:ctrlPr>
                          <a:rPr lang="it-IT" b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</m:t>
                        </m:r>
                      </m:e>
                      <m:sup>
                        <m:r>
                          <a:rPr lang="it-IT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DF8C73D-27A0-4040-BE55-A04B9E4B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88" y="1515020"/>
                <a:ext cx="7768424" cy="1200329"/>
              </a:xfrm>
              <a:prstGeom prst="rect">
                <a:avLst/>
              </a:prstGeom>
              <a:blipFill>
                <a:blip r:embed="rId2"/>
                <a:stretch>
                  <a:fillRect l="-549" t="-3061" b="-76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Le Forze: introduzione - Scienza FISICA">
            <a:extLst>
              <a:ext uri="{FF2B5EF4-FFF2-40B4-BE49-F238E27FC236}">
                <a16:creationId xmlns:a16="http://schemas.microsoft.com/office/drawing/2014/main" id="{2BD0A766-3A4C-AED0-32EF-D26FAB02F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77" y="2996397"/>
            <a:ext cx="4826442" cy="30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4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BAE33B-4579-050D-00E5-EB75F6BD6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25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E50164-F8A2-3061-B2D3-0EE065BE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06" y="1370368"/>
            <a:ext cx="6668078" cy="16841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ADB06AF-26B0-4768-DCD4-904D4FDC3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7" y="3310477"/>
            <a:ext cx="3304594" cy="26436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2F21E6B-F30E-829B-EBC5-BB49322B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27" y="4358373"/>
            <a:ext cx="2507197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98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BAE33B-4579-050D-00E5-EB75F6BD6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26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6A02FA0-878B-8B8F-4C2B-B74E2FF2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80" y="1288666"/>
            <a:ext cx="5992621" cy="315611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2C599C6-68CE-5344-0B3F-8A98C627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3" y="4552970"/>
            <a:ext cx="4102874" cy="13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21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BAE33B-4579-050D-00E5-EB75F6BD6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27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A5B19D-93F4-482E-1FB5-E8EDC41A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6" y="1432701"/>
            <a:ext cx="7011008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36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BAE33B-4579-050D-00E5-EB75F6BD6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28</a:t>
            </a:fld>
            <a:r>
              <a:rPr lang="en-US"/>
              <a:t> of XX</a:t>
            </a: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F8C73D-27A0-4040-BE55-A04B9E4BDB79}"/>
              </a:ext>
            </a:extLst>
          </p:cNvPr>
          <p:cNvSpPr txBox="1"/>
          <p:nvPr/>
        </p:nvSpPr>
        <p:spPr>
          <a:xfrm>
            <a:off x="687788" y="1515020"/>
            <a:ext cx="7768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Un </a:t>
            </a:r>
            <a:r>
              <a:rPr lang="it-IT" b="0" i="0" u="sng" dirty="0">
                <a:solidFill>
                  <a:srgbClr val="000000"/>
                </a:solidFill>
                <a:effectLst/>
              </a:rPr>
              <a:t>punto materiale </a:t>
            </a:r>
            <a:r>
              <a:rPr lang="it-IT" b="0" i="0" dirty="0">
                <a:solidFill>
                  <a:srgbClr val="000000"/>
                </a:solidFill>
                <a:effectLst/>
              </a:rPr>
              <a:t>è un corpo ideale con dimensioni puntiformi, ma con una massa diversa da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punto materiale è </a:t>
            </a:r>
            <a:r>
              <a:rPr lang="it-IT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equilibrio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quando la risultante delle forze applicate è nulla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</a:t>
            </a:r>
            <a:r>
              <a:rPr lang="it-IT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corpo rigido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un corpo ideale che si suppone perfettamente indeformabile</a:t>
            </a:r>
          </a:p>
        </p:txBody>
      </p:sp>
      <p:pic>
        <p:nvPicPr>
          <p:cNvPr id="3" name="Immagine 2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77B61EC5-9AE9-A92F-8738-D901A0EA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64" y="4256800"/>
            <a:ext cx="1417320" cy="1181100"/>
          </a:xfrm>
          <a:prstGeom prst="rect">
            <a:avLst/>
          </a:prstGeom>
        </p:spPr>
      </p:pic>
      <p:pic>
        <p:nvPicPr>
          <p:cNvPr id="6" name="Immagine 5" descr="Immagine che contiene linea, Parallelo, ingegneria, design&#10;&#10;Descrizione generata automaticamente">
            <a:extLst>
              <a:ext uri="{FF2B5EF4-FFF2-40B4-BE49-F238E27FC236}">
                <a16:creationId xmlns:a16="http://schemas.microsoft.com/office/drawing/2014/main" id="{62FAF97B-A534-5585-120D-51A8319C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38855"/>
            <a:ext cx="2882284" cy="14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7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A62C90-B15C-9F49-FEF7-661AA90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Forze e tipi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BAE33B-4579-050D-00E5-EB75F6BD6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29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7" name="Immagine 6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F11F1DCA-F3C2-78BE-D3C7-65BAE8A9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84" y="1333213"/>
            <a:ext cx="6680632" cy="33708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E6AA114-8D2B-3CCE-72DB-89B1E54E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12" y="4954622"/>
            <a:ext cx="6305384" cy="117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/>
          <a:lstStyle/>
          <a:p>
            <a:r>
              <a:rPr lang="en-US" dirty="0"/>
              <a:t>Spazio, tempo e massa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</a:t>
            </a:fld>
            <a:r>
              <a:rPr lang="en-US"/>
              <a:t> of XX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6251BE-1013-4753-C9F7-1935D074BBFF}"/>
              </a:ext>
            </a:extLst>
          </p:cNvPr>
          <p:cNvSpPr txBox="1"/>
          <p:nvPr/>
        </p:nvSpPr>
        <p:spPr>
          <a:xfrm>
            <a:off x="512859" y="1522972"/>
            <a:ext cx="7768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Spazio</a:t>
            </a:r>
            <a:r>
              <a:rPr lang="it-IT" dirty="0"/>
              <a:t>: dimensione in cui gli oggetti si muovono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Tempo</a:t>
            </a:r>
            <a:r>
              <a:rPr lang="it-IT" dirty="0"/>
              <a:t>: sequenza degli eventi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Massa</a:t>
            </a:r>
            <a:r>
              <a:rPr lang="it-IT" dirty="0"/>
              <a:t>: quantità di materia di un oggetto</a:t>
            </a:r>
          </a:p>
          <a:p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Diversa dal peso; qui si parla di resistenza al movimento (</a:t>
            </a:r>
            <a:r>
              <a:rPr lang="it-IT" i="1" dirty="0"/>
              <a:t>stato di quiete</a:t>
            </a:r>
            <a:r>
              <a:rPr lang="it-IT" dirty="0"/>
              <a:t>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322DD2-AD3A-DE4E-8559-D0444698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64" y="3776935"/>
            <a:ext cx="2834886" cy="183657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3B07488-B4A4-E44C-D743-9DD9E1F0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12" y="4039189"/>
            <a:ext cx="3711262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72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B55E1-FE80-F182-613C-1C00E4E4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Momento di una forza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D2E1DA-28FA-10B4-C060-2BB46A376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30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DE571CB6-4E9F-AEE8-12AF-58E93B69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56" y="1479322"/>
            <a:ext cx="6333650" cy="13412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A379780-A83D-2EF8-DDDE-2186CA1D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68" y="4457838"/>
            <a:ext cx="2806263" cy="187685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D26CBF0-F22E-BA53-A3E6-0F9835100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56" y="2887384"/>
            <a:ext cx="6333650" cy="15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DC7EE-D96D-281E-8BD3-5D61F8AD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e precisione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D40CD2-8DDF-D04A-40E6-220FD314C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4</a:t>
            </a:fld>
            <a:r>
              <a:rPr lang="en-US"/>
              <a:t> of XX</a:t>
            </a: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647D8B-CC50-4A5C-C5B5-FD4C00DD81E6}"/>
              </a:ext>
            </a:extLst>
          </p:cNvPr>
          <p:cNvSpPr txBox="1"/>
          <p:nvPr/>
        </p:nvSpPr>
        <p:spPr>
          <a:xfrm>
            <a:off x="544665" y="1856927"/>
            <a:ext cx="7768424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00000"/>
                </a:solidFill>
                <a:effectLst/>
              </a:rPr>
              <a:t>È impossibile fare una misura esatta: a ogni misura è associata un’</a:t>
            </a:r>
            <a:r>
              <a:rPr lang="it-IT" b="1" i="1" dirty="0">
                <a:solidFill>
                  <a:srgbClr val="333333"/>
                </a:solidFill>
                <a:effectLst/>
              </a:rPr>
              <a:t>incertezza</a:t>
            </a:r>
            <a:r>
              <a:rPr lang="it-IT" b="0" i="0" dirty="0">
                <a:solidFill>
                  <a:srgbClr val="000000"/>
                </a:solidFill>
                <a:effectLst/>
              </a:rPr>
              <a:t>, che può essere più o meno grande.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</a:endParaRPr>
          </a:p>
          <a:p>
            <a:r>
              <a:rPr lang="it-IT" dirty="0">
                <a:solidFill>
                  <a:srgbClr val="000000"/>
                </a:solidFill>
              </a:rPr>
              <a:t>Consideriamo: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portata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uno strumento è il più grande valore misurabile</a:t>
            </a:r>
          </a:p>
          <a:p>
            <a:pPr lvl="0">
              <a:lnSpc>
                <a:spcPct val="107000"/>
              </a:lnSpc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sensibilità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uno strumento è il più piccolo valore misurabile </a:t>
            </a:r>
          </a:p>
          <a:p>
            <a:pPr lvl="0">
              <a:lnSpc>
                <a:spcPct val="107000"/>
              </a:lnSpc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prontezza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uno strumento indica la rapidità con cui esso risponde a una variazione della quantità da misurare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26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22945-2F06-ADC7-0A78-D2F9876D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e tipi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CEB037F-9B95-8822-90BE-7419B1709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691" y="1390511"/>
                <a:ext cx="7886700" cy="4351338"/>
              </a:xfrm>
            </p:spPr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Gli errori possono essere: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it-IT" sz="1800" u="sng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casuali</a:t>
                </a: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che variano in modo imprevedibile da una misura all’altra e influenzano il risultato (per eccesso o per difetto)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it-IT" sz="1800" u="sng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sistematici</a:t>
                </a:r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avvengono sempre nello stesso senso: o sempre per eccesso, o sempre per difetto. 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it-IT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Nei calcoli: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/>
                          </m:ctrlPr>
                        </m:sSubPr>
                        <m:e>
                          <m:r>
                            <a:rPr lang="it-IT" sz="1600" i="1"/>
                            <m:t>𝐸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𝑎𝑠𝑠𝑜𝑙𝑢𝑡𝑜</m:t>
                          </m:r>
                        </m:sub>
                      </m:sSub>
                      <m:r>
                        <a:rPr lang="it-IT" sz="1600" i="1"/>
                        <m:t>=</m:t>
                      </m:r>
                      <m:sSub>
                        <m:sSubPr>
                          <m:ctrlPr>
                            <a:rPr lang="it-IT" sz="1600" i="1"/>
                          </m:ctrlPr>
                        </m:sSubPr>
                        <m:e>
                          <m:r>
                            <a:rPr lang="it-IT" sz="1600" i="1"/>
                            <m:t>(</m:t>
                          </m:r>
                          <m:r>
                            <a:rPr lang="it-IT" sz="1600" i="1"/>
                            <m:t>𝑉</m:t>
                          </m:r>
                        </m:e>
                        <m:sub>
                          <m:r>
                            <a:rPr lang="it-IT" sz="1600" i="1"/>
                            <m:t>𝑚𝑎𝑠𝑠𝑖𝑚𝑜</m:t>
                          </m:r>
                        </m:sub>
                      </m:sSub>
                      <m:r>
                        <a:rPr lang="it-IT" sz="1600" i="1"/>
                        <m:t>−</m:t>
                      </m:r>
                      <m:sSub>
                        <m:sSubPr>
                          <m:ctrlPr>
                            <a:rPr lang="it-IT" sz="1600" i="1"/>
                          </m:ctrlPr>
                        </m:sSubPr>
                        <m:e>
                          <m:r>
                            <a:rPr lang="it-IT" sz="1600" i="1"/>
                            <m:t>𝑉</m:t>
                          </m:r>
                        </m:e>
                        <m:sub>
                          <m:r>
                            <a:rPr lang="it-IT" sz="1600" i="1"/>
                            <m:t>𝑚𝑖𝑛𝑖𝑚𝑜</m:t>
                          </m:r>
                        </m:sub>
                      </m:sSub>
                      <m:r>
                        <a:rPr lang="it-IT" sz="1600" i="1"/>
                        <m:t>)/2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𝑟𝑒𝑙𝑎𝑡𝑖𝑣𝑜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𝑎𝑠𝑠𝑜𝑙𝑢𝑡𝑜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𝑚𝑒𝑑𝑖𝑜</m:t>
                          </m:r>
                        </m:sub>
                      </m:sSub>
                    </m:oMath>
                  </m:oMathPara>
                </a14:m>
                <a:endParaRPr lang="it-IT" sz="16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𝑝𝑒𝑟𝑐𝑒𝑛𝑡𝑢𝑎𝑙𝑒</m:t>
                          </m:r>
                        </m:sub>
                      </m:sSub>
                      <m:r>
                        <a:rPr lang="it-IT" sz="16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𝑟𝑒𝑙𝑎𝑡𝑖𝑣𝑜</m:t>
                          </m:r>
                        </m:sub>
                      </m:sSub>
                      <m:r>
                        <a:rPr lang="it-IT" sz="16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∗100</m:t>
                      </m:r>
                    </m:oMath>
                  </m:oMathPara>
                </a14:m>
                <a:endParaRPr lang="it-IT" sz="1600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CEB037F-9B95-8822-90BE-7419B1709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691" y="1390511"/>
                <a:ext cx="7886700" cy="4351338"/>
              </a:xfrm>
              <a:blipFill>
                <a:blip r:embed="rId2"/>
                <a:stretch>
                  <a:fillRect l="-618" t="-5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79C17B-FC18-C079-409E-70477EF10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5</a:t>
            </a:fld>
            <a:r>
              <a:rPr lang="en-US"/>
              <a:t> of 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0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15BFF1-6874-794E-9709-486ECEF8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sugli errori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293725-84F6-A4DB-08F7-7A248D43E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6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6541DF9-D01A-8A7A-B0B9-B1B59E73B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671" y="2674066"/>
            <a:ext cx="6721422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B9579-3CAB-222C-301C-590F0DB3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sugli errori (1/3)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C50EC2-44D0-4BB8-2CEB-AAE9B36E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7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3C78DBD-748F-B992-943F-165FC0DE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19" y="1423403"/>
            <a:ext cx="5876961" cy="4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1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B9579-3CAB-222C-301C-590F0DB3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sugli errori (2/3)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C50EC2-44D0-4BB8-2CEB-AAE9B36E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8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95A7EC-29F9-C99E-0399-637F7FC1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57" y="1294207"/>
            <a:ext cx="6751905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5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B9579-3CAB-222C-301C-590F0DB3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 sugli errori (3/3)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C50EC2-44D0-4BB8-2CEB-AAE9B36E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9</a:t>
            </a:fld>
            <a:r>
              <a:rPr lang="en-US"/>
              <a:t> of XX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30F86F-B0FC-66FA-9A4E-E5F7A1A8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84" y="2152539"/>
            <a:ext cx="6134632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60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536</Words>
  <Application>Microsoft Office PowerPoint</Application>
  <PresentationFormat>Presentazione su schermo (4:3)</PresentationFormat>
  <Paragraphs>100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Symbol</vt:lpstr>
      <vt:lpstr>Tema di Office</vt:lpstr>
      <vt:lpstr>Fisica</vt:lpstr>
      <vt:lpstr>Sistema Internazionale</vt:lpstr>
      <vt:lpstr>Spazio, tempo e massa</vt:lpstr>
      <vt:lpstr>Strumenti e precisione</vt:lpstr>
      <vt:lpstr>Errori e tipi</vt:lpstr>
      <vt:lpstr>Esercizi sugli errori</vt:lpstr>
      <vt:lpstr>Esercizi sugli errori (1/3)</vt:lpstr>
      <vt:lpstr>Esercizi sugli errori (2/3)</vt:lpstr>
      <vt:lpstr>Esercizi sugli errori (3/3)</vt:lpstr>
      <vt:lpstr>Cifre significative</vt:lpstr>
      <vt:lpstr>Cifre significative</vt:lpstr>
      <vt:lpstr>Vettori e scalari</vt:lpstr>
      <vt:lpstr>Somma di vettori</vt:lpstr>
      <vt:lpstr>Somma di vettori</vt:lpstr>
      <vt:lpstr>Somma di vettori</vt:lpstr>
      <vt:lpstr>Operazioni coi vettori</vt:lpstr>
      <vt:lpstr>Esercizi coi vettori (1/7)</vt:lpstr>
      <vt:lpstr>Esercizi coi vettori (2/7)</vt:lpstr>
      <vt:lpstr>Esercizi coi vettori (3/7)</vt:lpstr>
      <vt:lpstr>Esercizi coi vettori (4/7)</vt:lpstr>
      <vt:lpstr>Esercizi coi vettori (5/7)</vt:lpstr>
      <vt:lpstr>Esercizi coi vettori (6/7)</vt:lpstr>
      <vt:lpstr>Esercizi coi vettori (7/7)</vt:lpstr>
      <vt:lpstr>Forze e tipi</vt:lpstr>
      <vt:lpstr>Forze e tipi</vt:lpstr>
      <vt:lpstr>Forze e tipi</vt:lpstr>
      <vt:lpstr>Forze e tipi</vt:lpstr>
      <vt:lpstr>Forze e tipi</vt:lpstr>
      <vt:lpstr>Forze e tipi</vt:lpstr>
      <vt:lpstr>Momento di una forza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Rovesti Gabriel</cp:lastModifiedBy>
  <cp:revision>21</cp:revision>
  <dcterms:created xsi:type="dcterms:W3CDTF">2023-07-29T07:13:45Z</dcterms:created>
  <dcterms:modified xsi:type="dcterms:W3CDTF">2023-07-29T08:46:06Z</dcterms:modified>
</cp:coreProperties>
</file>